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2"/>
  </p:handoutMasterIdLst>
  <p:sldIdLst>
    <p:sldId id="337" r:id="rId2"/>
    <p:sldId id="256" r:id="rId3"/>
    <p:sldId id="257" r:id="rId4"/>
    <p:sldId id="258" r:id="rId5"/>
    <p:sldId id="259" r:id="rId6"/>
    <p:sldId id="327" r:id="rId7"/>
    <p:sldId id="326" r:id="rId8"/>
    <p:sldId id="260" r:id="rId9"/>
    <p:sldId id="261" r:id="rId10"/>
    <p:sldId id="262" r:id="rId11"/>
    <p:sldId id="328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329" r:id="rId28"/>
    <p:sldId id="330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6" r:id="rId37"/>
    <p:sldId id="287" r:id="rId38"/>
    <p:sldId id="288" r:id="rId39"/>
    <p:sldId id="285" r:id="rId40"/>
    <p:sldId id="289" r:id="rId41"/>
    <p:sldId id="290" r:id="rId42"/>
    <p:sldId id="291" r:id="rId43"/>
    <p:sldId id="331" r:id="rId44"/>
    <p:sldId id="292" r:id="rId45"/>
    <p:sldId id="293" r:id="rId46"/>
    <p:sldId id="294" r:id="rId47"/>
    <p:sldId id="295" r:id="rId48"/>
    <p:sldId id="332" r:id="rId49"/>
    <p:sldId id="296" r:id="rId50"/>
    <p:sldId id="297" r:id="rId51"/>
    <p:sldId id="298" r:id="rId52"/>
    <p:sldId id="299" r:id="rId53"/>
    <p:sldId id="300" r:id="rId54"/>
    <p:sldId id="301" r:id="rId55"/>
    <p:sldId id="333" r:id="rId56"/>
    <p:sldId id="302" r:id="rId57"/>
    <p:sldId id="303" r:id="rId58"/>
    <p:sldId id="305" r:id="rId59"/>
    <p:sldId id="304" r:id="rId60"/>
    <p:sldId id="306" r:id="rId61"/>
    <p:sldId id="307" r:id="rId62"/>
    <p:sldId id="323" r:id="rId63"/>
    <p:sldId id="334" r:id="rId64"/>
    <p:sldId id="335" r:id="rId65"/>
    <p:sldId id="308" r:id="rId66"/>
    <p:sldId id="309" r:id="rId67"/>
    <p:sldId id="310" r:id="rId68"/>
    <p:sldId id="312" r:id="rId69"/>
    <p:sldId id="325" r:id="rId70"/>
    <p:sldId id="313" r:id="rId71"/>
    <p:sldId id="314" r:id="rId72"/>
    <p:sldId id="315" r:id="rId73"/>
    <p:sldId id="316" r:id="rId74"/>
    <p:sldId id="317" r:id="rId75"/>
    <p:sldId id="318" r:id="rId76"/>
    <p:sldId id="336" r:id="rId77"/>
    <p:sldId id="319" r:id="rId78"/>
    <p:sldId id="320" r:id="rId79"/>
    <p:sldId id="321" r:id="rId80"/>
    <p:sldId id="322" r:id="rId81"/>
  </p:sldIdLst>
  <p:sldSz cx="9144000" cy="6858000" type="screen4x3"/>
  <p:notesSz cx="6858000" cy="9180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702"/>
    <a:srgbClr val="FF3305"/>
    <a:srgbClr val="CF3E00"/>
    <a:srgbClr val="236F7A"/>
    <a:srgbClr val="EEB42D"/>
    <a:srgbClr val="EED4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7" autoAdjust="0"/>
    <p:restoredTop sz="94649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19916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719916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B10D917-AA63-44C1-BCF8-70FDC525FD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7162800" cy="1431925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590800"/>
            <a:ext cx="4191000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DB940B-765A-4224-AB69-A0600D694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8234-B106-482D-8685-29F1730F36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8763"/>
            <a:ext cx="2095500" cy="5913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8763"/>
            <a:ext cx="6134100" cy="5913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BAA1F-2528-4842-977F-4E4002B23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258763"/>
            <a:ext cx="8382000" cy="5913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8194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43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676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57CC856C-0334-4ABB-BFB4-48DEB1AA10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C23C5-3CA6-432A-9B31-8161F667CA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19C92-2C43-4249-A16F-0417C999C6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AD987-B4AE-4312-8E05-64C9AC7FD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FA533-7614-4C6A-8AEE-CAEEE7EA24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57545-BB15-40D9-AD20-E5DD8952F6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4F91B-707C-4E04-94AD-12D69DAFB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B7928-0C28-4EAF-8C2B-FFD1A55F1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5ECF7-BC0E-4E67-97D6-31FF5EFD81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8763"/>
            <a:ext cx="838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76400"/>
            <a:ext cx="8382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19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448F3476-9330-4BFD-8ABD-DA37DE95324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\\bisdsan002\hss\staff\001\jbair\Chem\Chapter%2011%20Shtuff\molerant2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\\bisdsan002\hss\staff\001\jbair\Chem\Chapter%2011%20Shtuff\molerant4.wmv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\\bisdsan002\hss\staff\001\jbair\Chem\Chapter%2011%20Shtuff\molerant5.wmv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\\bisdsan002\hss\staff\001\jbair\Chem\Chapter%2011%20Shtuff\NowHaveMole.wmv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\\bisdsan002\hss\staff\001\jbair\Chem\Chapter%2011%20Shtuff\NowHaveMole.wmv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\\bisdsan002\hss\staff\001\jbair\Chem\Chapter%2011%20Shtuff\molerant3.wmv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\\bisdsan002\hss\staff\001\jbair\Chem\Chapter%2011%20Shtuff\molerant1.wmv" TargetMode="Externa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\\bisdsan002\hss\staff\001\jbair\Chem\Chapter%2011%20Shtuff\NowHaveMole.wmv" TargetMode="Externa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</a:t>
            </a:r>
            <a:r>
              <a:rPr lang="en-US" dirty="0" smtClean="0"/>
              <a:t>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Before class starts, </a:t>
            </a:r>
            <a:r>
              <a:rPr lang="en-US" dirty="0" smtClean="0"/>
              <a:t>get a piece of paper and title it Ch 11 Notes – The Mole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opposite can also be done.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moles is 9.03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K?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 </a:t>
            </a:r>
          </a:p>
        </p:txBody>
      </p:sp>
      <p:graphicFrame>
        <p:nvGraphicFramePr>
          <p:cNvPr id="71707" name="Group 27"/>
          <p:cNvGraphicFramePr>
            <a:graphicFrameLocks noGrp="1"/>
          </p:cNvGraphicFramePr>
          <p:nvPr/>
        </p:nvGraphicFramePr>
        <p:xfrm>
          <a:off x="0" y="2438400"/>
          <a:ext cx="8610600" cy="1707198"/>
        </p:xfrm>
        <a:graphic>
          <a:graphicData uri="http://schemas.openxmlformats.org/drawingml/2006/table">
            <a:tbl>
              <a:tblPr/>
              <a:tblGrid>
                <a:gridCol w="2286000"/>
                <a:gridCol w="2895600"/>
                <a:gridCol w="3429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9.03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atoms 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1.50  mols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K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2" name="molerant2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2" fill="hold"/>
                                        <p:tgtEl>
                                          <p:spTgt spid="145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54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5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5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4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Notice, in both cases you use that fact that 1 mol = 6.022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(this is called a </a:t>
            </a:r>
            <a:r>
              <a:rPr lang="en-US" sz="2800" b="1" u="sng">
                <a:solidFill>
                  <a:srgbClr val="FFFFFF"/>
                </a:solidFill>
              </a:rPr>
              <a:t>conversion</a:t>
            </a:r>
            <a:r>
              <a:rPr lang="en-US" sz="2800" b="1">
                <a:solidFill>
                  <a:srgbClr val="FFFFFF"/>
                </a:solidFill>
              </a:rPr>
              <a:t> factor).  Whether the 6.022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is on the top or </a:t>
            </a:r>
            <a:r>
              <a:rPr lang="en-US" sz="2800" b="1" u="sng">
                <a:solidFill>
                  <a:srgbClr val="FFFFFF"/>
                </a:solidFill>
              </a:rPr>
              <a:t>bottom</a:t>
            </a:r>
            <a:r>
              <a:rPr lang="en-US" sz="2800" b="1">
                <a:solidFill>
                  <a:srgbClr val="FFFFFF"/>
                </a:solidFill>
              </a:rPr>
              <a:t> of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railroad tracks depends on what you </a:t>
            </a:r>
            <a:r>
              <a:rPr lang="en-US" sz="2800" b="1" u="sng">
                <a:solidFill>
                  <a:srgbClr val="FFFFFF"/>
                </a:solidFill>
              </a:rPr>
              <a:t>start</a:t>
            </a:r>
            <a:r>
              <a:rPr lang="en-US" sz="2800" b="1">
                <a:solidFill>
                  <a:srgbClr val="FFFFFF"/>
                </a:solidFill>
              </a:rPr>
              <a:t> the problem with.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6848" name="Group 48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7827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8851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9875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80899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1.75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Fe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  </a:t>
            </a:r>
          </a:p>
        </p:txBody>
      </p:sp>
      <p:graphicFrame>
        <p:nvGraphicFramePr>
          <p:cNvPr id="81923" name="Group 3"/>
          <p:cNvGraphicFramePr>
            <a:graphicFrameLocks noGrp="1"/>
          </p:cNvGraphicFramePr>
          <p:nvPr/>
        </p:nvGraphicFramePr>
        <p:xfrm>
          <a:off x="381000" y="2438400"/>
          <a:ext cx="8382000" cy="1676401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Chapter 11: The Mole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  </a:t>
            </a:r>
          </a:p>
        </p:txBody>
      </p:sp>
      <p:graphicFrame>
        <p:nvGraphicFramePr>
          <p:cNvPr id="82965" name="Group 21"/>
          <p:cNvGraphicFramePr>
            <a:graphicFrameLocks noGrp="1"/>
          </p:cNvGraphicFramePr>
          <p:nvPr/>
        </p:nvGraphicFramePr>
        <p:xfrm>
          <a:off x="381000" y="2438400"/>
          <a:ext cx="8382000" cy="1676401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4.9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</a:t>
            </a:r>
          </a:p>
        </p:txBody>
      </p:sp>
      <p:graphicFrame>
        <p:nvGraphicFramePr>
          <p:cNvPr id="83971" name="Group 3"/>
          <p:cNvGraphicFramePr>
            <a:graphicFrameLocks noGrp="1"/>
          </p:cNvGraphicFramePr>
          <p:nvPr/>
        </p:nvGraphicFramePr>
        <p:xfrm>
          <a:off x="381000" y="2438400"/>
          <a:ext cx="8458200" cy="1676401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4.9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</a:t>
            </a:r>
          </a:p>
        </p:txBody>
      </p:sp>
      <p:graphicFrame>
        <p:nvGraphicFramePr>
          <p:cNvPr id="84995" name="Group 3"/>
          <p:cNvGraphicFramePr>
            <a:graphicFrameLocks noGrp="1"/>
          </p:cNvGraphicFramePr>
          <p:nvPr/>
        </p:nvGraphicFramePr>
        <p:xfrm>
          <a:off x="381000" y="2438400"/>
          <a:ext cx="8458200" cy="1676401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4.9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0.814 mols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11.2 Masses and the Mole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11.2 Masses and the Mole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mole is not only handy to counting a large amount of atoms or </a:t>
            </a:r>
            <a:r>
              <a:rPr lang="en-US" sz="2800" b="1" u="sng">
                <a:solidFill>
                  <a:srgbClr val="FFFFFF"/>
                </a:solidFill>
              </a:rPr>
              <a:t>molecules</a:t>
            </a:r>
            <a:r>
              <a:rPr lang="en-US" sz="2800" b="1">
                <a:solidFill>
                  <a:srgbClr val="FFFFFF"/>
                </a:solidFill>
              </a:rPr>
              <a:t>, it is even more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 useful when measuring out </a:t>
            </a:r>
            <a:r>
              <a:rPr lang="en-US" sz="2800" b="1" u="sng">
                <a:solidFill>
                  <a:srgbClr val="FFFFFF"/>
                </a:solidFill>
              </a:rPr>
              <a:t>amounts</a:t>
            </a:r>
            <a:r>
              <a:rPr lang="en-US" sz="2800" b="1">
                <a:solidFill>
                  <a:srgbClr val="FFFFFF"/>
                </a:solidFill>
              </a:rPr>
              <a:t> of elements or compounds.  The masses on the periodic table have been designed to be the amount of </a:t>
            </a:r>
            <a:r>
              <a:rPr lang="en-US" sz="2800" b="1" u="sng">
                <a:solidFill>
                  <a:srgbClr val="FFFFFF"/>
                </a:solidFill>
              </a:rPr>
              <a:t>grams</a:t>
            </a:r>
            <a:r>
              <a:rPr lang="en-US" sz="2800" b="1">
                <a:solidFill>
                  <a:srgbClr val="FFFFFF"/>
                </a:solidFill>
              </a:rPr>
              <a:t> in a mole of that element.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For example, look at sulfur.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information shown for sulfur tells us that 1 mol of sulfur = </a:t>
            </a:r>
            <a:r>
              <a:rPr lang="en-US" sz="2800" b="1" u="sng">
                <a:solidFill>
                  <a:srgbClr val="FFFFFF"/>
                </a:solidFill>
              </a:rPr>
              <a:t>32.066</a:t>
            </a:r>
            <a:r>
              <a:rPr lang="en-US" sz="2800" b="1">
                <a:solidFill>
                  <a:srgbClr val="FFFFFF"/>
                </a:solidFill>
              </a:rPr>
              <a:t> grams of sulfur.  Likewise, 2 mols of sulfur = 2 × 32.066 or </a:t>
            </a:r>
            <a:r>
              <a:rPr lang="en-US" sz="2800" b="1" u="sng">
                <a:solidFill>
                  <a:srgbClr val="FFFFFF"/>
                </a:solidFill>
              </a:rPr>
              <a:t>64.132</a:t>
            </a:r>
            <a:r>
              <a:rPr lang="en-US" sz="2800" b="1">
                <a:solidFill>
                  <a:srgbClr val="FFFFFF"/>
                </a:solidFill>
              </a:rPr>
              <a:t> grams of sulfur, etc.  This allows for amounts of elements to be easily measured in the laboratory and turned into moles.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88075" name="Group 11"/>
          <p:cNvGraphicFramePr>
            <a:graphicFrameLocks noGrp="1"/>
          </p:cNvGraphicFramePr>
          <p:nvPr/>
        </p:nvGraphicFramePr>
        <p:xfrm>
          <a:off x="3276600" y="2209800"/>
          <a:ext cx="1524000" cy="1335024"/>
        </p:xfrm>
        <a:graphic>
          <a:graphicData uri="http://schemas.openxmlformats.org/drawingml/2006/table">
            <a:tbl>
              <a:tblPr/>
              <a:tblGrid>
                <a:gridCol w="1524000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32.066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measures out 12 g of Mg in lab.  How many moles does this student have?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</p:txBody>
      </p:sp>
      <p:graphicFrame>
        <p:nvGraphicFramePr>
          <p:cNvPr id="89124" name="Group 36"/>
          <p:cNvGraphicFramePr>
            <a:graphicFrameLocks noGrp="1"/>
          </p:cNvGraphicFramePr>
          <p:nvPr/>
        </p:nvGraphicFramePr>
        <p:xfrm>
          <a:off x="304800" y="2667000"/>
          <a:ext cx="8534400" cy="1219200"/>
        </p:xfrm>
        <a:graphic>
          <a:graphicData uri="http://schemas.openxmlformats.org/drawingml/2006/table">
            <a:tbl>
              <a:tblPr/>
              <a:tblGrid>
                <a:gridCol w="2438400"/>
                <a:gridCol w="2895600"/>
                <a:gridCol w="3200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g Mg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0.49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mols Mg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24.31 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molerant4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0" fill="hold"/>
                                        <p:tgtEl>
                                          <p:spTgt spid="147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746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7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7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460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measures out 12 g of Mg in lab.  How many moles does this student have?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12 ÷ 24.31.  Notice the conversion factor is </a:t>
            </a:r>
            <a:r>
              <a:rPr lang="en-US" sz="2800" b="1" u="sng">
                <a:solidFill>
                  <a:srgbClr val="FFFFFF"/>
                </a:solidFill>
              </a:rPr>
              <a:t>unique</a:t>
            </a:r>
            <a:r>
              <a:rPr lang="en-US" sz="2800" b="1">
                <a:solidFill>
                  <a:srgbClr val="FFFFFF"/>
                </a:solidFill>
              </a:rPr>
              <a:t> for each element and </a:t>
            </a:r>
            <a:r>
              <a:rPr lang="en-US" sz="2800" b="1" i="1">
                <a:solidFill>
                  <a:srgbClr val="FFFFFF"/>
                </a:solidFill>
              </a:rPr>
              <a:t>must</a:t>
            </a:r>
            <a:r>
              <a:rPr lang="en-US" sz="2800" b="1">
                <a:solidFill>
                  <a:srgbClr val="FFFFFF"/>
                </a:solidFill>
              </a:rPr>
              <a:t> come from the </a:t>
            </a:r>
            <a:r>
              <a:rPr lang="en-US" sz="2800" b="1" u="sng">
                <a:solidFill>
                  <a:srgbClr val="FFFFFF"/>
                </a:solidFill>
              </a:rPr>
              <a:t>periodic table</a:t>
            </a:r>
            <a:r>
              <a:rPr lang="en-US" sz="2800" b="1">
                <a:solidFill>
                  <a:srgbClr val="FFFFFF"/>
                </a:solidFill>
              </a:rPr>
              <a:t>.</a:t>
            </a:r>
          </a:p>
        </p:txBody>
      </p:sp>
      <p:graphicFrame>
        <p:nvGraphicFramePr>
          <p:cNvPr id="149507" name="Group 3"/>
          <p:cNvGraphicFramePr>
            <a:graphicFrameLocks noGrp="1"/>
          </p:cNvGraphicFramePr>
          <p:nvPr/>
        </p:nvGraphicFramePr>
        <p:xfrm>
          <a:off x="304800" y="2667000"/>
          <a:ext cx="8534400" cy="1219200"/>
        </p:xfrm>
        <a:graphic>
          <a:graphicData uri="http://schemas.openxmlformats.org/drawingml/2006/table">
            <a:tbl>
              <a:tblPr/>
              <a:tblGrid>
                <a:gridCol w="2438400"/>
                <a:gridCol w="2895600"/>
                <a:gridCol w="3200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g Mg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0.49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mols Mg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24.31 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opposite can also be done.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needs 2.3 mols of B for an experiment.  How many grams should this student measure out?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2.3 × 10.81.</a:t>
            </a:r>
          </a:p>
        </p:txBody>
      </p:sp>
      <p:graphicFrame>
        <p:nvGraphicFramePr>
          <p:cNvPr id="90115" name="Group 3"/>
          <p:cNvGraphicFramePr>
            <a:graphicFrameLocks noGrp="1"/>
          </p:cNvGraphicFramePr>
          <p:nvPr/>
        </p:nvGraphicFramePr>
        <p:xfrm>
          <a:off x="228600" y="2590800"/>
          <a:ext cx="8534400" cy="1219200"/>
        </p:xfrm>
        <a:graphic>
          <a:graphicData uri="http://schemas.openxmlformats.org/drawingml/2006/table">
            <a:tbl>
              <a:tblPr/>
              <a:tblGrid>
                <a:gridCol w="2438400"/>
                <a:gridCol w="2895600"/>
                <a:gridCol w="3200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2.3 mols 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10.81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24.86 g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11.1 Measuring 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5235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6259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7283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55.847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8307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55.847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161.96 g Fe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99331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1379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2403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30.974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3427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30.974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0373" name="Group 21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0.14 mols P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30.974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11.1 Measuring Matter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Roses and eggs are conveniently packaged as a </a:t>
            </a:r>
            <a:r>
              <a:rPr lang="en-US" sz="2800" b="1" u="sng">
                <a:solidFill>
                  <a:srgbClr val="FFFFFF"/>
                </a:solidFill>
              </a:rPr>
              <a:t>dozen</a:t>
            </a:r>
            <a:r>
              <a:rPr lang="en-US" sz="2800" b="1">
                <a:solidFill>
                  <a:srgbClr val="FFFFFF"/>
                </a:solidFill>
              </a:rPr>
              <a:t>.  Sheets of paper are packaged as a ream.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Small item are packaged in large amounts to make life easier.  The same is true for </a:t>
            </a:r>
            <a:r>
              <a:rPr lang="en-US" sz="2800" b="1" u="sng">
                <a:solidFill>
                  <a:srgbClr val="FFFFFF"/>
                </a:solidFill>
              </a:rPr>
              <a:t>atoms</a:t>
            </a:r>
            <a:r>
              <a:rPr lang="en-US" sz="2800" b="1">
                <a:solidFill>
                  <a:srgbClr val="FFFFFF"/>
                </a:solidFill>
              </a:rPr>
              <a:t>.  However, because atoms are really, really, really small, the amounts of them that are packaged together are really, really, really big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Sections 11.1 and 11.2 can be put together into one big calculation.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needs 2.6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fluorine for an experiment.  How many grams of fluorine should the student measure out?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2.6 EE 23 ÷ 6.022 EE 23 × 18.998.  </a:t>
            </a:r>
          </a:p>
        </p:txBody>
      </p:sp>
      <p:graphicFrame>
        <p:nvGraphicFramePr>
          <p:cNvPr id="105526" name="Group 54"/>
          <p:cNvGraphicFramePr>
            <a:graphicFrameLocks noGrp="1"/>
          </p:cNvGraphicFramePr>
          <p:nvPr/>
        </p:nvGraphicFramePr>
        <p:xfrm>
          <a:off x="228600" y="2590800"/>
          <a:ext cx="8686800" cy="1460500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2.6 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atoms F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18.998 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8.20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F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rgbClr val="FFFFFF"/>
                </a:solidFill>
              </a:rPr>
              <a:t>Moles</a:t>
            </a:r>
            <a:r>
              <a:rPr lang="en-US" sz="2800" b="1">
                <a:solidFill>
                  <a:srgbClr val="FFFFFF"/>
                </a:solidFill>
              </a:rPr>
              <a:t> will always be in the middle of these kinds of calculations!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molerant5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0" fill="hold"/>
                                        <p:tgtEl>
                                          <p:spTgt spid="150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05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0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0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32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opposite can also be done.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has 56.7 grams of aluminum.  How many atoms of aluminum does the student have?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56.7 ÷ 26.982 × 6.022 EE 23.</a:t>
            </a:r>
          </a:p>
        </p:txBody>
      </p:sp>
      <p:graphicFrame>
        <p:nvGraphicFramePr>
          <p:cNvPr id="107549" name="Group 29"/>
          <p:cNvGraphicFramePr>
            <a:graphicFrameLocks noGrp="1"/>
          </p:cNvGraphicFramePr>
          <p:nvPr/>
        </p:nvGraphicFramePr>
        <p:xfrm>
          <a:off x="228600" y="2514600"/>
          <a:ext cx="8686800" cy="1347788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56.7 g 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1.27 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atoms Al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26.982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08572" name="Group 28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09571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0595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0" name="NowHaveMole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4" fill="hold"/>
                                        <p:tgtEl>
                                          <p:spTgt spid="152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258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2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2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580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1619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package of atoms or compounds that chemists use is called the </a:t>
            </a:r>
            <a:r>
              <a:rPr lang="en-US" sz="2800" b="1" u="sng">
                <a:solidFill>
                  <a:srgbClr val="FFFFFF"/>
                </a:solidFill>
              </a:rPr>
              <a:t>Mole</a:t>
            </a:r>
            <a:r>
              <a:rPr lang="en-US" sz="2800" b="1">
                <a:solidFill>
                  <a:srgbClr val="FFFFFF"/>
                </a:solidFill>
              </a:rPr>
              <a:t> (from the Greek word for “pile”).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2643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3667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133.41 g Rb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4691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5715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6739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NowHaveMole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154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462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4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4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28"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7763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8787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20835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9811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1.25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7" name="molerant3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23" fill="hold"/>
                                        <p:tgtEl>
                                          <p:spTgt spid="1443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438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4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43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387"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11.3: Moles of Compounds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properly written compound shows the </a:t>
            </a:r>
            <a:r>
              <a:rPr lang="en-US" sz="2800" b="1" u="sng">
                <a:solidFill>
                  <a:srgbClr val="FFFFFF"/>
                </a:solidFill>
              </a:rPr>
              <a:t>ratio</a:t>
            </a:r>
            <a:r>
              <a:rPr lang="en-US" sz="2800" b="1">
                <a:solidFill>
                  <a:srgbClr val="FFFFFF"/>
                </a:solidFill>
              </a:rPr>
              <a:t> of atoms in the compound.  For example, sodium carbonate (Na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CO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) shows that for every 1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compound there are </a:t>
            </a:r>
            <a:r>
              <a:rPr lang="en-US" sz="2800" b="1" u="sng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 atoms of Na, </a:t>
            </a:r>
            <a:r>
              <a:rPr lang="en-US" sz="2800" b="1" u="sng">
                <a:solidFill>
                  <a:srgbClr val="FFFFFF"/>
                </a:solidFill>
              </a:rPr>
              <a:t>1</a:t>
            </a:r>
            <a:r>
              <a:rPr lang="en-US" sz="2800" b="1">
                <a:solidFill>
                  <a:srgbClr val="FFFFFF"/>
                </a:solidFill>
              </a:rPr>
              <a:t> atom of C, and </a:t>
            </a:r>
            <a:r>
              <a:rPr lang="en-US" sz="2800" b="1" u="sng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atoms of 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This also works with the mole.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5" name="molerant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0" fill="hold"/>
                                        <p:tgtEl>
                                          <p:spTgt spid="156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667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6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6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75"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This also works with the mole.  For 1 mole of the compound, there are </a:t>
            </a:r>
            <a:r>
              <a:rPr lang="en-US" sz="2800" b="1" u="sng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 moles of Na, </a:t>
            </a:r>
            <a:r>
              <a:rPr lang="en-US" sz="2800" b="1" u="sng">
                <a:solidFill>
                  <a:srgbClr val="FFFFFF"/>
                </a:solidFill>
              </a:rPr>
              <a:t>1</a:t>
            </a:r>
            <a:r>
              <a:rPr lang="en-US" sz="2800" b="1">
                <a:solidFill>
                  <a:srgbClr val="FFFFFF"/>
                </a:solidFill>
              </a:rPr>
              <a:t> mole of C, and </a:t>
            </a:r>
            <a:r>
              <a:rPr lang="en-US" sz="2800" b="1" u="sng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moles of O.  This information allows us to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calculate the molar mass of the </a:t>
            </a:r>
            <a:r>
              <a:rPr lang="en-US" sz="2800" b="1" u="sng">
                <a:solidFill>
                  <a:srgbClr val="FFFFFF"/>
                </a:solidFill>
              </a:rPr>
              <a:t>entire</a:t>
            </a:r>
            <a:r>
              <a:rPr lang="en-US" sz="2800" b="1">
                <a:solidFill>
                  <a:srgbClr val="FFFFFF"/>
                </a:solidFill>
              </a:rPr>
              <a:t> compound, often called the formula mass or molecular mass.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124012" name="Group 108"/>
          <p:cNvGraphicFramePr>
            <a:graphicFrameLocks noGrp="1"/>
          </p:cNvGraphicFramePr>
          <p:nvPr/>
        </p:nvGraphicFramePr>
        <p:xfrm>
          <a:off x="304800" y="228600"/>
          <a:ext cx="8610600" cy="4691063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Na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45.98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Na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C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12.011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12.011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C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mols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47.997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total molar mass of Na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CO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is 45.98 g + 12.011 g + 47.997 g = </a:t>
            </a:r>
            <a:r>
              <a:rPr lang="en-US" sz="2800" b="1" u="sng">
                <a:solidFill>
                  <a:srgbClr val="FFFFFF"/>
                </a:solidFill>
              </a:rPr>
              <a:t>105.988</a:t>
            </a:r>
            <a:r>
              <a:rPr lang="en-US" sz="2800" b="1">
                <a:solidFill>
                  <a:srgbClr val="FFFFFF"/>
                </a:solidFill>
              </a:rPr>
              <a:t>  g.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Once it is known that 1 mol of Na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CO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= 105.998 g,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conversion factors can be made of this information: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These conversion factors can then be used in calculations just like in sections 11.1 and 11.2.</a:t>
            </a:r>
          </a:p>
        </p:txBody>
      </p:sp>
      <p:graphicFrame>
        <p:nvGraphicFramePr>
          <p:cNvPr id="124969" name="Group 41"/>
          <p:cNvGraphicFramePr>
            <a:graphicFrameLocks noGrp="1"/>
          </p:cNvGraphicFramePr>
          <p:nvPr/>
        </p:nvGraphicFramePr>
        <p:xfrm>
          <a:off x="609600" y="3124200"/>
          <a:ext cx="7924800" cy="1371600"/>
        </p:xfrm>
        <a:graphic>
          <a:graphicData uri="http://schemas.openxmlformats.org/drawingml/2006/table">
            <a:tbl>
              <a:tblPr/>
              <a:tblGrid>
                <a:gridCol w="3371850"/>
                <a:gridCol w="1349375"/>
                <a:gridCol w="320357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105.988 g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Na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105.988 g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Na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128003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142339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39.098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package of atoms or compounds that chemists use is called the </a:t>
            </a:r>
            <a:r>
              <a:rPr lang="en-US" sz="2800" b="1" u="sng">
                <a:solidFill>
                  <a:srgbClr val="FFFFFF"/>
                </a:solidFill>
              </a:rPr>
              <a:t>Mole</a:t>
            </a:r>
            <a:r>
              <a:rPr lang="en-US" sz="2800" b="1">
                <a:solidFill>
                  <a:srgbClr val="FFFFFF"/>
                </a:solidFill>
              </a:rPr>
              <a:t> (from the Greek word for “pile”).  A mole (abbreviated “mol”) contains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602,200,000,000,000,000,000,000 of </a:t>
            </a:r>
            <a:r>
              <a:rPr lang="en-US" sz="2800" b="1" u="sng">
                <a:solidFill>
                  <a:srgbClr val="FFFFFF"/>
                </a:solidFill>
              </a:rPr>
              <a:t>anything</a:t>
            </a:r>
            <a:r>
              <a:rPr lang="en-US" sz="2800" b="1">
                <a:solidFill>
                  <a:srgbClr val="FFFFFF"/>
                </a:solidFill>
              </a:rPr>
              <a:t>.  This really large number is often called Avogadro’s  </a:t>
            </a:r>
            <a:r>
              <a:rPr lang="en-US" sz="2800" b="1" u="sng">
                <a:solidFill>
                  <a:srgbClr val="FFFFFF"/>
                </a:solidFill>
              </a:rPr>
              <a:t>Number</a:t>
            </a:r>
            <a:r>
              <a:rPr lang="en-US" sz="2800" b="1">
                <a:solidFill>
                  <a:srgbClr val="FFFFFF"/>
                </a:solidFill>
              </a:rPr>
              <a:t> and is abbreviated 6.022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</p:txBody>
      </p:sp>
      <p:graphicFrame>
        <p:nvGraphicFramePr>
          <p:cNvPr id="129027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39.098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78.196 g K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15.999 g 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 = 78.196 g + 15.999 g = 94.195g</a:t>
            </a:r>
          </a:p>
        </p:txBody>
      </p:sp>
      <p:graphicFrame>
        <p:nvGraphicFramePr>
          <p:cNvPr id="130051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39.098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78.196 g K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15.999 g 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  <p:graphicFrame>
        <p:nvGraphicFramePr>
          <p:cNvPr id="132099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560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  <p:graphicFrame>
        <p:nvGraphicFramePr>
          <p:cNvPr id="133123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560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  <p:graphicFrame>
        <p:nvGraphicFramePr>
          <p:cNvPr id="134147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560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5.95  mol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NowHaveMole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158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872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8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8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24"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  <p:graphicFrame>
        <p:nvGraphicFramePr>
          <p:cNvPr id="136226" name="Group 34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 mols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  <p:graphicFrame>
        <p:nvGraphicFramePr>
          <p:cNvPr id="138243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 mols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know the number of moles, then the amount of atoms or molecules can be calculated.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are in 2 moles of Al?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a calculator, you would put in 2 × 6.022 </a:t>
            </a:r>
            <a:r>
              <a:rPr lang="en-US" sz="2800" b="1" u="sng">
                <a:solidFill>
                  <a:srgbClr val="FFFFFF"/>
                </a:solidFill>
              </a:rPr>
              <a:t>EE</a:t>
            </a:r>
            <a:r>
              <a:rPr lang="en-US" sz="2800" b="1">
                <a:solidFill>
                  <a:srgbClr val="FFFFFF"/>
                </a:solidFill>
              </a:rPr>
              <a:t> 23.  Pushing the button that says EE takes the place of the “ </a:t>
            </a:r>
            <a:r>
              <a:rPr lang="en-US" sz="2800" b="1" u="sng">
                <a:solidFill>
                  <a:srgbClr val="FFFFFF"/>
                </a:solidFill>
                <a:cs typeface="Arial" charset="0"/>
              </a:rPr>
              <a:t>× 10</a:t>
            </a:r>
            <a:r>
              <a:rPr lang="en-US" sz="2800" b="1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2800" b="1">
                <a:solidFill>
                  <a:srgbClr val="FFFFFF"/>
                </a:solidFill>
              </a:rPr>
              <a:t>” and is the way calculators are meant to be used.</a:t>
            </a:r>
          </a:p>
        </p:txBody>
      </p:sp>
      <p:graphicFrame>
        <p:nvGraphicFramePr>
          <p:cNvPr id="69687" name="Group 55"/>
          <p:cNvGraphicFramePr>
            <a:graphicFrameLocks noGrp="1"/>
          </p:cNvGraphicFramePr>
          <p:nvPr/>
        </p:nvGraphicFramePr>
        <p:xfrm>
          <a:off x="0" y="3124200"/>
          <a:ext cx="8610600" cy="1371600"/>
        </p:xfrm>
        <a:graphic>
          <a:graphicData uri="http://schemas.openxmlformats.org/drawingml/2006/table">
            <a:tbl>
              <a:tblPr/>
              <a:tblGrid>
                <a:gridCol w="1752600"/>
                <a:gridCol w="3429000"/>
                <a:gridCol w="3429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 mols 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1.20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sng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Al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  <p:graphicFrame>
        <p:nvGraphicFramePr>
          <p:cNvPr id="139267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 mols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320.26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molecules of HCl are in 3.57 moles of HCl?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a calculator, you would put in 3.57 × 6.022 EE 23.  When stating the answer don’t forget to include the “× 10</a:t>
            </a:r>
            <a:r>
              <a:rPr lang="en-US" sz="2800" b="1" baseline="30000">
                <a:solidFill>
                  <a:srgbClr val="FFFFFF"/>
                </a:solidFill>
              </a:rPr>
              <a:t>24</a:t>
            </a:r>
            <a:r>
              <a:rPr lang="en-US" sz="2800" b="1">
                <a:solidFill>
                  <a:srgbClr val="FFFFFF"/>
                </a:solidFill>
              </a:rPr>
              <a:t>”.</a:t>
            </a:r>
          </a:p>
        </p:txBody>
      </p:sp>
      <p:graphicFrame>
        <p:nvGraphicFramePr>
          <p:cNvPr id="70678" name="Group 22"/>
          <p:cNvGraphicFramePr>
            <a:graphicFrameLocks noGrp="1"/>
          </p:cNvGraphicFramePr>
          <p:nvPr/>
        </p:nvGraphicFramePr>
        <p:xfrm>
          <a:off x="304800" y="2286000"/>
          <a:ext cx="8610600" cy="1435735"/>
        </p:xfrm>
        <a:graphic>
          <a:graphicData uri="http://schemas.openxmlformats.org/drawingml/2006/table">
            <a:tbl>
              <a:tblPr/>
              <a:tblGrid>
                <a:gridCol w="1752600"/>
                <a:gridCol w="3429000"/>
                <a:gridCol w="3429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3.57 mols HCl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molecules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= 2.15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molecules HCl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k circuitry design template">
  <a:themeElements>
    <a:clrScheme name="Dark circuitry design template 5">
      <a:dk1>
        <a:srgbClr val="333333"/>
      </a:dk1>
      <a:lt1>
        <a:srgbClr val="FFFFFF"/>
      </a:lt1>
      <a:dk2>
        <a:srgbClr val="F8F8F8"/>
      </a:dk2>
      <a:lt2>
        <a:srgbClr val="EAEAEA"/>
      </a:lt2>
      <a:accent1>
        <a:srgbClr val="C0C0C0"/>
      </a:accent1>
      <a:accent2>
        <a:srgbClr val="808080"/>
      </a:accent2>
      <a:accent3>
        <a:srgbClr val="FBFBFB"/>
      </a:accent3>
      <a:accent4>
        <a:srgbClr val="DADADA"/>
      </a:accent4>
      <a:accent5>
        <a:srgbClr val="DCDCDC"/>
      </a:accent5>
      <a:accent6>
        <a:srgbClr val="737373"/>
      </a:accent6>
      <a:hlink>
        <a:srgbClr val="4D4D4D"/>
      </a:hlink>
      <a:folHlink>
        <a:srgbClr val="F8F8F8"/>
      </a:folHlink>
    </a:clrScheme>
    <a:fontScheme name="Dark circuitry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ark circuitry design template 1">
        <a:dk1>
          <a:srgbClr val="FED1B2"/>
        </a:dk1>
        <a:lt1>
          <a:srgbClr val="FFE2D3"/>
        </a:lt1>
        <a:dk2>
          <a:srgbClr val="FFBD99"/>
        </a:dk2>
        <a:lt2>
          <a:srgbClr val="808080"/>
        </a:lt2>
        <a:accent1>
          <a:srgbClr val="C76F57"/>
        </a:accent1>
        <a:accent2>
          <a:srgbClr val="FF9966"/>
        </a:accent2>
        <a:accent3>
          <a:srgbClr val="FFEEE6"/>
        </a:accent3>
        <a:accent4>
          <a:srgbClr val="D9B297"/>
        </a:accent4>
        <a:accent5>
          <a:srgbClr val="E0BBB4"/>
        </a:accent5>
        <a:accent6>
          <a:srgbClr val="E78A5C"/>
        </a:accent6>
        <a:hlink>
          <a:srgbClr val="6633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2">
        <a:dk1>
          <a:srgbClr val="FFB199"/>
        </a:dk1>
        <a:lt1>
          <a:srgbClr val="FFEFDF"/>
        </a:lt1>
        <a:dk2>
          <a:srgbClr val="FFCC99"/>
        </a:dk2>
        <a:lt2>
          <a:srgbClr val="969696"/>
        </a:lt2>
        <a:accent1>
          <a:srgbClr val="C9672B"/>
        </a:accent1>
        <a:accent2>
          <a:srgbClr val="FF9966"/>
        </a:accent2>
        <a:accent3>
          <a:srgbClr val="FFF6EC"/>
        </a:accent3>
        <a:accent4>
          <a:srgbClr val="DA9782"/>
        </a:accent4>
        <a:accent5>
          <a:srgbClr val="E1B8AC"/>
        </a:accent5>
        <a:accent6>
          <a:srgbClr val="E78A5C"/>
        </a:accent6>
        <a:hlink>
          <a:srgbClr val="FFCC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3">
        <a:dk1>
          <a:srgbClr val="C0816A"/>
        </a:dk1>
        <a:lt1>
          <a:srgbClr val="FFECCD"/>
        </a:lt1>
        <a:dk2>
          <a:srgbClr val="FFA979"/>
        </a:dk2>
        <a:lt2>
          <a:srgbClr val="808080"/>
        </a:lt2>
        <a:accent1>
          <a:srgbClr val="FFCC99"/>
        </a:accent1>
        <a:accent2>
          <a:srgbClr val="990000"/>
        </a:accent2>
        <a:accent3>
          <a:srgbClr val="FFF4E3"/>
        </a:accent3>
        <a:accent4>
          <a:srgbClr val="A46D59"/>
        </a:accent4>
        <a:accent5>
          <a:srgbClr val="FFE2CA"/>
        </a:accent5>
        <a:accent6>
          <a:srgbClr val="8A00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4">
        <a:dk1>
          <a:srgbClr val="E28658"/>
        </a:dk1>
        <a:lt1>
          <a:srgbClr val="FFFFD9"/>
        </a:lt1>
        <a:dk2>
          <a:srgbClr val="FEBE9A"/>
        </a:dk2>
        <a:lt2>
          <a:srgbClr val="777777"/>
        </a:lt2>
        <a:accent1>
          <a:srgbClr val="FFFFF7"/>
        </a:accent1>
        <a:accent2>
          <a:srgbClr val="969696"/>
        </a:accent2>
        <a:accent3>
          <a:srgbClr val="FFFFE9"/>
        </a:accent3>
        <a:accent4>
          <a:srgbClr val="C1724A"/>
        </a:accent4>
        <a:accent5>
          <a:srgbClr val="FFFFFA"/>
        </a:accent5>
        <a:accent6>
          <a:srgbClr val="878787"/>
        </a:accent6>
        <a:hlink>
          <a:srgbClr val="FF505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5">
        <a:dk1>
          <a:srgbClr val="333333"/>
        </a:dk1>
        <a:lt1>
          <a:srgbClr val="FFFFFF"/>
        </a:lt1>
        <a:dk2>
          <a:srgbClr val="F8F8F8"/>
        </a:dk2>
        <a:lt2>
          <a:srgbClr val="EAEAEA"/>
        </a:lt2>
        <a:accent1>
          <a:srgbClr val="C0C0C0"/>
        </a:accent1>
        <a:accent2>
          <a:srgbClr val="808080"/>
        </a:accent2>
        <a:accent3>
          <a:srgbClr val="FBFBFB"/>
        </a:accent3>
        <a:accent4>
          <a:srgbClr val="DADADA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6">
        <a:dk1>
          <a:srgbClr val="005A58"/>
        </a:dk1>
        <a:lt1>
          <a:srgbClr val="FFEDDB"/>
        </a:lt1>
        <a:dk2>
          <a:srgbClr val="D7DCC8"/>
        </a:dk2>
        <a:lt2>
          <a:srgbClr val="FFB699"/>
        </a:lt2>
        <a:accent1>
          <a:srgbClr val="E8602A"/>
        </a:accent1>
        <a:accent2>
          <a:srgbClr val="B08962"/>
        </a:accent2>
        <a:accent3>
          <a:srgbClr val="E8EBE0"/>
        </a:accent3>
        <a:accent4>
          <a:srgbClr val="DACABB"/>
        </a:accent4>
        <a:accent5>
          <a:srgbClr val="F2B6AC"/>
        </a:accent5>
        <a:accent6>
          <a:srgbClr val="9F7C58"/>
        </a:accent6>
        <a:hlink>
          <a:srgbClr val="80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7">
        <a:dk1>
          <a:srgbClr val="003366"/>
        </a:dk1>
        <a:lt1>
          <a:srgbClr val="FFDAD3"/>
        </a:lt1>
        <a:dk2>
          <a:srgbClr val="99CCFF"/>
        </a:dk2>
        <a:lt2>
          <a:srgbClr val="FBA993"/>
        </a:lt2>
        <a:accent1>
          <a:srgbClr val="990000"/>
        </a:accent1>
        <a:accent2>
          <a:srgbClr val="B05800"/>
        </a:accent2>
        <a:accent3>
          <a:srgbClr val="CAE2FF"/>
        </a:accent3>
        <a:accent4>
          <a:srgbClr val="DABAB4"/>
        </a:accent4>
        <a:accent5>
          <a:srgbClr val="CAAAAA"/>
        </a:accent5>
        <a:accent6>
          <a:srgbClr val="9F4F00"/>
        </a:accent6>
        <a:hlink>
          <a:srgbClr val="FF9966"/>
        </a:hlink>
        <a:folHlink>
          <a:srgbClr val="FFD9C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8">
        <a:dk1>
          <a:srgbClr val="336699"/>
        </a:dk1>
        <a:lt1>
          <a:srgbClr val="FFE0C1"/>
        </a:lt1>
        <a:dk2>
          <a:srgbClr val="C0C0C0"/>
        </a:dk2>
        <a:lt2>
          <a:srgbClr val="F2CFBC"/>
        </a:lt2>
        <a:accent1>
          <a:srgbClr val="CA4820"/>
        </a:accent1>
        <a:accent2>
          <a:srgbClr val="777777"/>
        </a:accent2>
        <a:accent3>
          <a:srgbClr val="DCDCDC"/>
        </a:accent3>
        <a:accent4>
          <a:srgbClr val="DABFA4"/>
        </a:accent4>
        <a:accent5>
          <a:srgbClr val="E1B1AB"/>
        </a:accent5>
        <a:accent6>
          <a:srgbClr val="6B6B6B"/>
        </a:accent6>
        <a:hlink>
          <a:srgbClr val="660033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9">
        <a:dk1>
          <a:srgbClr val="777777"/>
        </a:dk1>
        <a:lt1>
          <a:srgbClr val="EAEAEA"/>
        </a:lt1>
        <a:dk2>
          <a:srgbClr val="949787"/>
        </a:dk2>
        <a:lt2>
          <a:srgbClr val="EDC5AF"/>
        </a:lt2>
        <a:accent1>
          <a:srgbClr val="C27552"/>
        </a:accent1>
        <a:accent2>
          <a:srgbClr val="990000"/>
        </a:accent2>
        <a:accent3>
          <a:srgbClr val="C8C9C3"/>
        </a:accent3>
        <a:accent4>
          <a:srgbClr val="C8C8C8"/>
        </a:accent4>
        <a:accent5>
          <a:srgbClr val="DDBDB3"/>
        </a:accent5>
        <a:accent6>
          <a:srgbClr val="8A0000"/>
        </a:accent6>
        <a:hlink>
          <a:srgbClr val="FFA867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10">
        <a:dk1>
          <a:srgbClr val="F37F5B"/>
        </a:dk1>
        <a:lt1>
          <a:srgbClr val="D7B47B"/>
        </a:lt1>
        <a:dk2>
          <a:srgbClr val="EEB6A0"/>
        </a:dk2>
        <a:lt2>
          <a:srgbClr val="2D2015"/>
        </a:lt2>
        <a:accent1>
          <a:srgbClr val="FBDAC5"/>
        </a:accent1>
        <a:accent2>
          <a:srgbClr val="8F5F2F"/>
        </a:accent2>
        <a:accent3>
          <a:srgbClr val="E8D6BF"/>
        </a:accent3>
        <a:accent4>
          <a:srgbClr val="D06C4C"/>
        </a:accent4>
        <a:accent5>
          <a:srgbClr val="FDEADF"/>
        </a:accent5>
        <a:accent6>
          <a:srgbClr val="81552A"/>
        </a:accent6>
        <a:hlink>
          <a:srgbClr val="E24A06"/>
        </a:hlink>
        <a:folHlink>
          <a:srgbClr val="B38B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11">
        <a:dk1>
          <a:srgbClr val="5C1F00"/>
        </a:dk1>
        <a:lt1>
          <a:srgbClr val="FFDFB9"/>
        </a:lt1>
        <a:dk2>
          <a:srgbClr val="D80000"/>
        </a:dk2>
        <a:lt2>
          <a:srgbClr val="F5A27D"/>
        </a:lt2>
        <a:accent1>
          <a:srgbClr val="CC3300"/>
        </a:accent1>
        <a:accent2>
          <a:srgbClr val="BE7960"/>
        </a:accent2>
        <a:accent3>
          <a:srgbClr val="E9AAAA"/>
        </a:accent3>
        <a:accent4>
          <a:srgbClr val="DABE9E"/>
        </a:accent4>
        <a:accent5>
          <a:srgbClr val="E2ADAA"/>
        </a:accent5>
        <a:accent6>
          <a:srgbClr val="AC6D56"/>
        </a:accent6>
        <a:hlink>
          <a:srgbClr val="FFD5A7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12">
        <a:dk1>
          <a:srgbClr val="3E3E5C"/>
        </a:dk1>
        <a:lt1>
          <a:srgbClr val="FFCDA7"/>
        </a:lt1>
        <a:dk2>
          <a:srgbClr val="F6C282"/>
        </a:dk2>
        <a:lt2>
          <a:srgbClr val="FFCCAF"/>
        </a:lt2>
        <a:accent1>
          <a:srgbClr val="DD7555"/>
        </a:accent1>
        <a:accent2>
          <a:srgbClr val="FE6E02"/>
        </a:accent2>
        <a:accent3>
          <a:srgbClr val="FADDC1"/>
        </a:accent3>
        <a:accent4>
          <a:srgbClr val="DAAF8E"/>
        </a:accent4>
        <a:accent5>
          <a:srgbClr val="EBBDB4"/>
        </a:accent5>
        <a:accent6>
          <a:srgbClr val="E66302"/>
        </a:accent6>
        <a:hlink>
          <a:srgbClr val="F4C9AE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 circuitry design template</Template>
  <TotalTime>5447</TotalTime>
  <Words>2106</Words>
  <Application>Microsoft Office PowerPoint</Application>
  <PresentationFormat>On-screen Show (4:3)</PresentationFormat>
  <Paragraphs>350</Paragraphs>
  <Slides>80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1" baseType="lpstr">
      <vt:lpstr>Dark circuitry design template</vt:lpstr>
      <vt:lpstr>Chem Instructions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Internal User</dc:creator>
  <cp:keywords/>
  <dc:description/>
  <cp:lastModifiedBy>Internal User</cp:lastModifiedBy>
  <cp:revision>40</cp:revision>
  <cp:lastPrinted>1601-01-01T00:00:00Z</cp:lastPrinted>
  <dcterms:created xsi:type="dcterms:W3CDTF">2007-02-26T14:43:49Z</dcterms:created>
  <dcterms:modified xsi:type="dcterms:W3CDTF">2011-03-04T15:08:27Z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TC010721321033</vt:lpwstr>
  </property>
</Properties>
</file>